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6" r:id="rId5"/>
    <p:sldId id="263" r:id="rId6"/>
    <p:sldId id="259" r:id="rId7"/>
    <p:sldId id="260" r:id="rId8"/>
    <p:sldId id="262" r:id="rId9"/>
    <p:sldId id="267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3" d="100"/>
          <a:sy n="103" d="100"/>
        </p:scale>
        <p:origin x="-11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65248"/>
            <a:ext cx="7772400" cy="978408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352800"/>
            <a:ext cx="7772400" cy="877824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000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5082" y="969264"/>
            <a:ext cx="3657600" cy="1161288"/>
          </a:xfrm>
        </p:spPr>
        <p:txBody>
          <a:bodyPr anchor="b">
            <a:noAutofit/>
          </a:bodyPr>
          <a:lstStyle>
            <a:lvl1pPr algn="l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63388" y="510988"/>
            <a:ext cx="3657600" cy="5553636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853" y="2130552"/>
            <a:ext cx="3657600" cy="3584448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spcBef>
                <a:spcPts val="10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51376"/>
            <a:ext cx="7776882" cy="1014984"/>
          </a:xfrm>
        </p:spPr>
        <p:txBody>
          <a:bodyPr anchor="b">
            <a:noAutofit/>
          </a:bodyPr>
          <a:lstStyle>
            <a:lvl1pPr algn="ctr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457199"/>
            <a:ext cx="5486400" cy="3644153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571" y="5181599"/>
            <a:ext cx="7776882" cy="950259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orybo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55141"/>
            <a:ext cx="7776882" cy="1013011"/>
          </a:xfrm>
        </p:spPr>
        <p:txBody>
          <a:bodyPr anchor="b">
            <a:noAutofit/>
          </a:bodyPr>
          <a:lstStyle>
            <a:lvl1pPr algn="ctr">
              <a:defRPr sz="3600" b="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571" y="5181599"/>
            <a:ext cx="7776882" cy="950259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spcBef>
                <a:spcPts val="300"/>
              </a:spcBef>
              <a:buNone/>
              <a:defRPr sz="18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FontTx/>
              <a:buNone/>
            </a:pPr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3"/>
          </p:nvPr>
        </p:nvSpPr>
        <p:spPr>
          <a:xfrm>
            <a:off x="68580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>
            <a:off x="341249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7" name="Picture Placeholder 2"/>
          <p:cNvSpPr>
            <a:spLocks noGrp="1"/>
          </p:cNvSpPr>
          <p:nvPr>
            <p:ph type="pic" idx="15"/>
          </p:nvPr>
        </p:nvSpPr>
        <p:spPr>
          <a:xfrm>
            <a:off x="341249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8" name="Picture Placeholder 2"/>
          <p:cNvSpPr>
            <a:spLocks noGrp="1"/>
          </p:cNvSpPr>
          <p:nvPr>
            <p:ph type="pic" idx="16"/>
          </p:nvPr>
        </p:nvSpPr>
        <p:spPr>
          <a:xfrm>
            <a:off x="6139180" y="457200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9" name="Picture Placeholder 2"/>
          <p:cNvSpPr>
            <a:spLocks noGrp="1"/>
          </p:cNvSpPr>
          <p:nvPr>
            <p:ph type="pic" idx="17"/>
          </p:nvPr>
        </p:nvSpPr>
        <p:spPr>
          <a:xfrm>
            <a:off x="6139180" y="2455433"/>
            <a:ext cx="2331720" cy="164592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2000"/>
              </a:spcBef>
              <a:buFont typeface="Arial" pitchFamily="34" charset="0"/>
              <a:buNone/>
              <a:defRPr sz="22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3400"/>
            <a:ext cx="1600200" cy="5592763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3400"/>
            <a:ext cx="6019800" cy="5592763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69141"/>
            <a:ext cx="7770813" cy="4257022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267200"/>
            <a:ext cx="7772400" cy="977153"/>
          </a:xfrm>
        </p:spPr>
        <p:txBody>
          <a:bodyPr anchor="b" anchorCtr="0">
            <a:noAutofit/>
          </a:bodyPr>
          <a:lstStyle>
            <a:lvl1pPr>
              <a:defRPr sz="54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799" y="5257800"/>
            <a:ext cx="7770813" cy="874058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 rot="21540000">
            <a:off x="2056196" y="424650"/>
            <a:ext cx="5031609" cy="3375800"/>
          </a:xfrm>
          <a:solidFill>
            <a:schemeClr val="bg1">
              <a:lumMod val="75000"/>
              <a:lumOff val="25000"/>
            </a:schemeClr>
          </a:solidFill>
          <a:ln w="88900">
            <a:solidFill>
              <a:schemeClr val="tx1"/>
            </a:solidFill>
            <a:miter lim="800000"/>
          </a:ln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buFont typeface="Arial" pitchFamily="34" charset="0"/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70813" cy="1743075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/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756647"/>
            <a:ext cx="7770813" cy="1281953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ts val="300"/>
              </a:spcBef>
              <a:buFontTx/>
              <a:buNone/>
              <a:defRPr sz="2000" kern="1200">
                <a:solidFill>
                  <a:schemeClr val="tx1">
                    <a:tint val="75000"/>
                  </a:schemeClr>
                </a:solidFill>
                <a:effectLst>
                  <a:outerShdw blurRad="50800" dist="50800" dir="5400000" sx="101000" sy="101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60538"/>
            <a:ext cx="3611880" cy="436562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 marL="2398713" indent="-336550">
              <a:defRPr sz="1800"/>
            </a:lvl8pPr>
            <a:lvl9pPr marL="2398713" indent="-336550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44733" y="1760538"/>
            <a:ext cx="3611880" cy="4365625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 marL="2398713" indent="-336550">
              <a:defRPr sz="1800"/>
            </a:lvl8pPr>
            <a:lvl9pPr marL="2398713" indent="-336550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50895"/>
            <a:ext cx="3611880" cy="61408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438400"/>
            <a:ext cx="3611880" cy="36877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 marL="2398713" indent="-336550">
              <a:defRPr sz="1600"/>
            </a:lvl8pPr>
            <a:lvl9pPr marL="2398713" indent="-336550"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5526" y="1550895"/>
            <a:ext cx="3611880" cy="614082"/>
          </a:xfrm>
        </p:spPr>
        <p:txBody>
          <a:bodyPr anchor="b" anchorCtr="0">
            <a:noAutofit/>
          </a:bodyPr>
          <a:lstStyle>
            <a:lvl1pPr marL="0" indent="0" algn="ctr"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5526" y="2438400"/>
            <a:ext cx="3611880" cy="3687762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 marL="2398713" indent="-336550">
              <a:defRPr sz="1600"/>
            </a:lvl8pPr>
            <a:lvl9pPr marL="2398713" indent="-336550"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86205" y="2191871"/>
            <a:ext cx="3429000" cy="1588"/>
          </a:xfrm>
          <a:prstGeom prst="line">
            <a:avLst/>
          </a:prstGeom>
          <a:ln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936966" y="2191871"/>
            <a:ext cx="3429000" cy="1588"/>
          </a:xfrm>
          <a:prstGeom prst="line">
            <a:avLst/>
          </a:prstGeom>
          <a:ln>
            <a:solidFill>
              <a:srgbClr val="FFFFFF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5" y="971550"/>
            <a:ext cx="3657600" cy="1162050"/>
          </a:xfrm>
        </p:spPr>
        <p:txBody>
          <a:bodyPr anchor="b">
            <a:noAutofit/>
          </a:bodyPr>
          <a:lstStyle>
            <a:lvl1pPr algn="l">
              <a:defRPr sz="36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457200"/>
            <a:ext cx="3657600" cy="566896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 marL="2398713" indent="-336550">
              <a:defRPr sz="1800"/>
            </a:lvl8pPr>
            <a:lvl9pPr marL="2398713" indent="-336550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5" y="2133601"/>
            <a:ext cx="3657600" cy="3581400"/>
          </a:xfrm>
        </p:spPr>
        <p:txBody>
          <a:bodyPr>
            <a:normAutofit/>
          </a:bodyPr>
          <a:lstStyle>
            <a:lvl1pPr marL="0" indent="0">
              <a:spcBef>
                <a:spcPts val="10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121023"/>
            <a:ext cx="7770813" cy="142987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752600"/>
            <a:ext cx="7770813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20435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651A0C47-018D-4460-B945-BFF7981B6CA6}" type="datetimeFigureOut">
              <a:rPr lang="en-US" smtClean="0"/>
              <a:t>18/08/11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05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229100" y="6356350"/>
            <a:ext cx="685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ffectLst>
                  <a:outerShdw blurRad="50800" dist="38100" dir="5400000" sx="101000" sy="101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9C1F5A0A-F6FC-4FFD-9B49-0DA8697211D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FontTx/>
        <a:buBlip>
          <a:blip r:embed="rId16"/>
        </a:buBlip>
        <a:defRPr sz="22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FontTx/>
        <a:buBlip>
          <a:blip r:embed="rId16"/>
        </a:buBlip>
        <a:defRPr sz="20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FontTx/>
        <a:buBlip>
          <a:blip r:embed="rId16"/>
        </a:buBlip>
        <a:defRPr sz="1800" kern="120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5pPr>
      <a:lvl6pPr marL="2055813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 smtClean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6pPr>
      <a:lvl7pPr marL="2398713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 smtClean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7pPr>
      <a:lvl8pPr marL="2743200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 smtClean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8pPr>
      <a:lvl9pPr marL="3087688" indent="-336550" algn="l" defTabSz="914400" rtl="0" eaLnBrk="1" latinLnBrk="0" hangingPunct="1">
        <a:spcBef>
          <a:spcPct val="20000"/>
        </a:spcBef>
        <a:buFontTx/>
        <a:buBlip>
          <a:blip r:embed="rId16"/>
        </a:buBlip>
        <a:defRPr lang="en-US" sz="1800" kern="1200" dirty="0">
          <a:solidFill>
            <a:schemeClr val="tx1"/>
          </a:solidFill>
          <a:effectLst>
            <a:outerShdw blurRad="50800" dist="50800" dir="5400000" sx="101000" sy="101000" algn="t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oBzW4utCEg&amp;feature=related" TargetMode="External"/><Relationship Id="rId4" Type="http://schemas.openxmlformats.org/officeDocument/2006/relationships/hyperlink" Target="http://www.youtube.com/watch?v=0jCW1sQHbQI&amp;feature=related" TargetMode="External"/><Relationship Id="rId5" Type="http://schemas.openxmlformats.org/officeDocument/2006/relationships/hyperlink" Target="http://www.youtube.com/watch?v=t8Lnyj8X2Aw&amp;feature=related" TargetMode="External"/><Relationship Id="rId6" Type="http://schemas.openxmlformats.org/officeDocument/2006/relationships/hyperlink" Target="http://www.youtube.com/watch?v=FvyRE-341wU&amp;feature=related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J-utlWoivu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58672"/>
            <a:ext cx="7772400" cy="978408"/>
          </a:xfrm>
        </p:spPr>
        <p:txBody>
          <a:bodyPr/>
          <a:lstStyle/>
          <a:p>
            <a:r>
              <a:rPr lang="en-US" dirty="0" smtClean="0"/>
              <a:t>OMCGs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469752"/>
            <a:ext cx="7772400" cy="877824"/>
          </a:xfrm>
        </p:spPr>
        <p:txBody>
          <a:bodyPr/>
          <a:lstStyle/>
          <a:p>
            <a:r>
              <a:rPr lang="en-US" dirty="0" smtClean="0"/>
              <a:t>Getting to know the facts…</a:t>
            </a:r>
            <a:endParaRPr lang="en-US" dirty="0"/>
          </a:p>
        </p:txBody>
      </p:sp>
      <p:pic>
        <p:nvPicPr>
          <p:cNvPr id="5" name="Picture 4" descr="Our_Colour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648" y="3474660"/>
            <a:ext cx="4848305" cy="254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19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Other activities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>
                <a:effectLst/>
              </a:rPr>
              <a:t>Look at the definitions on p. 286 and 287. </a:t>
            </a:r>
            <a:endParaRPr lang="en-US" dirty="0" smtClean="0">
              <a:effectLst/>
            </a:endParaRPr>
          </a:p>
          <a:p>
            <a:pPr marL="0" lvl="0" indent="0">
              <a:buNone/>
            </a:pPr>
            <a:r>
              <a:rPr lang="en-US" dirty="0" smtClean="0">
                <a:effectLst/>
              </a:rPr>
              <a:t>	Copy </a:t>
            </a:r>
            <a:r>
              <a:rPr lang="en-US" dirty="0">
                <a:effectLst/>
              </a:rPr>
              <a:t>any terms you aren’t familiar with into your </a:t>
            </a:r>
            <a:r>
              <a:rPr lang="en-US" dirty="0" smtClean="0">
                <a:effectLst/>
              </a:rPr>
              <a:t>	‘</a:t>
            </a:r>
            <a:r>
              <a:rPr lang="en-US" dirty="0">
                <a:effectLst/>
              </a:rPr>
              <a:t>Terms of Reference’ list</a:t>
            </a:r>
            <a:r>
              <a:rPr lang="en-US" dirty="0" smtClean="0">
                <a:effectLst/>
              </a:rPr>
              <a:t>.</a:t>
            </a:r>
          </a:p>
          <a:p>
            <a:r>
              <a:rPr lang="en-US" dirty="0">
                <a:effectLst/>
              </a:rPr>
              <a:t>OMCGs regularly claim that they are legitimate motorcycle clubs, rather than </a:t>
            </a:r>
            <a:r>
              <a:rPr lang="en-US" dirty="0" err="1">
                <a:effectLst/>
              </a:rPr>
              <a:t>organised</a:t>
            </a:r>
            <a:r>
              <a:rPr lang="en-US" dirty="0">
                <a:effectLst/>
              </a:rPr>
              <a:t> crime networks. </a:t>
            </a:r>
            <a:endParaRPr lang="en-US" dirty="0" smtClean="0">
              <a:effectLst/>
            </a:endParaRPr>
          </a:p>
          <a:p>
            <a:pPr marL="0" indent="0">
              <a:buNone/>
            </a:pPr>
            <a:r>
              <a:rPr lang="en-US" dirty="0" smtClean="0">
                <a:effectLst/>
              </a:rPr>
              <a:t>	What </a:t>
            </a:r>
            <a:r>
              <a:rPr lang="en-US" dirty="0">
                <a:effectLst/>
              </a:rPr>
              <a:t>do you believe? </a:t>
            </a:r>
            <a:endParaRPr lang="en-US" dirty="0" smtClean="0">
              <a:effectLst/>
            </a:endParaRPr>
          </a:p>
          <a:p>
            <a:pPr marL="0" indent="0">
              <a:buNone/>
            </a:pPr>
            <a:r>
              <a:rPr lang="en-US" dirty="0" smtClean="0">
                <a:effectLst/>
              </a:rPr>
              <a:t>	Write </a:t>
            </a:r>
            <a:r>
              <a:rPr lang="en-US" dirty="0">
                <a:effectLst/>
              </a:rPr>
              <a:t>3-5 points, backing up your opinion with </a:t>
            </a:r>
            <a:r>
              <a:rPr lang="en-US" dirty="0" smtClean="0">
                <a:effectLst/>
              </a:rPr>
              <a:t>	evidence</a:t>
            </a:r>
            <a:r>
              <a:rPr lang="en-US" dirty="0">
                <a:effectLst/>
              </a:rPr>
              <a:t>. </a:t>
            </a:r>
            <a:endParaRPr lang="en-AU" dirty="0">
              <a:effectLst/>
            </a:endParaRPr>
          </a:p>
          <a:p>
            <a:pPr lvl="0"/>
            <a:endParaRPr lang="en-AU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9762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This lesson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7331"/>
            <a:ext cx="7770813" cy="4257022"/>
          </a:xfrm>
        </p:spPr>
        <p:txBody>
          <a:bodyPr>
            <a:normAutofit/>
          </a:bodyPr>
          <a:lstStyle/>
          <a:p>
            <a:pPr lvl="0"/>
            <a:r>
              <a:rPr lang="en-US" sz="2800" dirty="0">
                <a:effectLst/>
              </a:rPr>
              <a:t>Facts and information about OMCGs in Australia.</a:t>
            </a:r>
            <a:endParaRPr lang="en-AU" sz="2800" dirty="0">
              <a:effectLst/>
            </a:endParaRPr>
          </a:p>
          <a:p>
            <a:pPr lvl="0"/>
            <a:r>
              <a:rPr lang="en-US" sz="2800" dirty="0">
                <a:effectLst/>
              </a:rPr>
              <a:t>OMCGs and organized </a:t>
            </a:r>
            <a:r>
              <a:rPr lang="en-US" sz="2800" dirty="0" smtClean="0">
                <a:effectLst/>
              </a:rPr>
              <a:t>crime.</a:t>
            </a:r>
            <a:endParaRPr lang="en-AU" sz="2800" dirty="0">
              <a:effectLst/>
            </a:endParaRPr>
          </a:p>
          <a:p>
            <a:pPr lvl="0"/>
            <a:r>
              <a:rPr lang="en-US" sz="2800" dirty="0">
                <a:effectLst/>
              </a:rPr>
              <a:t>Structure and organization of OMCGs. </a:t>
            </a:r>
            <a:endParaRPr lang="en-US" sz="2800" dirty="0" smtClean="0">
              <a:effectLst/>
            </a:endParaRPr>
          </a:p>
          <a:p>
            <a:pPr marL="0" lvl="0" indent="0">
              <a:buNone/>
            </a:pPr>
            <a:endParaRPr lang="en-AU" sz="2800" dirty="0">
              <a:effectLst/>
            </a:endParaRPr>
          </a:p>
        </p:txBody>
      </p:sp>
      <p:pic>
        <p:nvPicPr>
          <p:cNvPr id="7" name="Picture 6" descr="357482-rebels-motorcycle-clu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400" y="3946291"/>
            <a:ext cx="4013200" cy="267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585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i="1" dirty="0" smtClean="0">
                <a:effectLst/>
              </a:rPr>
              <a:t>Outlaw Motorcycle Gangs in Australia</a:t>
            </a:r>
            <a:r>
              <a:rPr lang="en-AU" dirty="0">
                <a:effectLst/>
              </a:rPr>
              <a:t/>
            </a:r>
            <a:br>
              <a:rPr lang="en-AU" dirty="0">
                <a:effectLst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50894"/>
            <a:ext cx="7770813" cy="4575269"/>
          </a:xfrm>
        </p:spPr>
        <p:txBody>
          <a:bodyPr>
            <a:normAutofit/>
          </a:bodyPr>
          <a:lstStyle/>
          <a:p>
            <a:r>
              <a:rPr lang="en-US" sz="2600" dirty="0" smtClean="0"/>
              <a:t>1. How many OMCG and members exist in Australia? </a:t>
            </a:r>
          </a:p>
          <a:p>
            <a:r>
              <a:rPr lang="en-US" sz="2600" dirty="0" smtClean="0"/>
              <a:t>2. Are these numbers definite? Why or why not?</a:t>
            </a:r>
          </a:p>
          <a:p>
            <a:r>
              <a:rPr lang="en-US" sz="2600" dirty="0" smtClean="0"/>
              <a:t>3. Why do some OMCG members display ‘1%’ patches on their jackets?</a:t>
            </a:r>
          </a:p>
          <a:p>
            <a:r>
              <a:rPr lang="en-US" sz="2600" dirty="0" smtClean="0"/>
              <a:t>4. Why are OMCGs referred to as ‘outlaw’ gangs?</a:t>
            </a:r>
          </a:p>
          <a:p>
            <a:r>
              <a:rPr lang="en-US" sz="2600" dirty="0" smtClean="0"/>
              <a:t>5. What message is conveyed by the OMCG mottos?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033441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0"/>
            <a:ext cx="4762500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540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/>
              <a:t>Discussion point: </a:t>
            </a:r>
            <a:br>
              <a:rPr lang="en-US" b="1" i="1" dirty="0" smtClean="0"/>
            </a:br>
            <a:r>
              <a:rPr lang="en-US" b="1" i="1" dirty="0" smtClean="0"/>
              <a:t>Codes of conduct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effectLst/>
              </a:rPr>
              <a:t>Many </a:t>
            </a:r>
            <a:r>
              <a:rPr lang="en-US" sz="2400" dirty="0" smtClean="0">
                <a:effectLst/>
              </a:rPr>
              <a:t>OMCGs have </a:t>
            </a:r>
            <a:r>
              <a:rPr lang="en-US" sz="2400" dirty="0">
                <a:effectLst/>
              </a:rPr>
              <a:t>a code of conduct, which involves several rules. These codes, and the inner workings of OMCGs are highly secretive. </a:t>
            </a:r>
            <a:endParaRPr lang="en-US" sz="2400" dirty="0" smtClean="0">
              <a:effectLst/>
            </a:endParaRPr>
          </a:p>
          <a:p>
            <a:r>
              <a:rPr lang="en-US" sz="2400" dirty="0" smtClean="0">
                <a:effectLst/>
              </a:rPr>
              <a:t>Allegedly</a:t>
            </a:r>
            <a:r>
              <a:rPr lang="en-US" sz="2400" dirty="0">
                <a:effectLst/>
              </a:rPr>
              <a:t>, the Hells Angels (USA) rules are:</a:t>
            </a:r>
            <a:endParaRPr lang="en-AU" sz="2400" dirty="0">
              <a:effectLst/>
            </a:endParaRPr>
          </a:p>
          <a:p>
            <a:pPr lvl="1"/>
            <a:r>
              <a:rPr lang="en-US" sz="2400" dirty="0">
                <a:effectLst/>
              </a:rPr>
              <a:t>No sexual assault</a:t>
            </a:r>
            <a:endParaRPr lang="en-AU" sz="2400" dirty="0">
              <a:effectLst/>
            </a:endParaRPr>
          </a:p>
          <a:p>
            <a:pPr lvl="1"/>
            <a:r>
              <a:rPr lang="en-US" sz="2400" dirty="0">
                <a:effectLst/>
              </a:rPr>
              <a:t>No use of heroin</a:t>
            </a:r>
            <a:endParaRPr lang="en-AU" sz="2400" dirty="0">
              <a:effectLst/>
            </a:endParaRPr>
          </a:p>
          <a:p>
            <a:pPr lvl="1"/>
            <a:r>
              <a:rPr lang="en-US" sz="2400" dirty="0">
                <a:effectLst/>
              </a:rPr>
              <a:t>No burning of drug deals (meaning no ripping off a buyer or seller of drugs). </a:t>
            </a:r>
            <a:endParaRPr lang="en-AU" sz="2400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987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i="1" dirty="0" smtClean="0"/>
              <a:t>OMCGs and </a:t>
            </a:r>
            <a:r>
              <a:rPr lang="en-US" b="1" i="1" dirty="0" err="1" smtClean="0"/>
              <a:t>organised</a:t>
            </a:r>
            <a:r>
              <a:rPr lang="en-US" b="1" i="1" dirty="0" smtClean="0"/>
              <a:t> crime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1. List four types of criminal activities OMCGs are involved in.</a:t>
            </a:r>
            <a:endParaRPr lang="en-US" sz="2400" dirty="0"/>
          </a:p>
          <a:p>
            <a:r>
              <a:rPr lang="en-US" sz="2400" dirty="0" smtClean="0"/>
              <a:t>2. Refer to the diagram on p. 287 of the textbook. Which are the most common areas of </a:t>
            </a:r>
            <a:r>
              <a:rPr lang="en-US" sz="2400" dirty="0" err="1" smtClean="0"/>
              <a:t>organised</a:t>
            </a:r>
            <a:r>
              <a:rPr lang="en-US" sz="2400" dirty="0" smtClean="0"/>
              <a:t> crime in Australia?</a:t>
            </a:r>
          </a:p>
          <a:p>
            <a:r>
              <a:rPr lang="en-US" sz="2400" dirty="0"/>
              <a:t>3</a:t>
            </a:r>
            <a:r>
              <a:rPr lang="en-US" sz="2400" dirty="0" smtClean="0"/>
              <a:t>. Which types of crime do you consider to have the greatest social impact?</a:t>
            </a:r>
          </a:p>
          <a:p>
            <a:r>
              <a:rPr lang="en-US" sz="2400" dirty="0"/>
              <a:t>4</a:t>
            </a:r>
            <a:r>
              <a:rPr lang="en-US" sz="2400" dirty="0" smtClean="0"/>
              <a:t>. List the </a:t>
            </a:r>
            <a:r>
              <a:rPr lang="en-US" sz="2400" u="sng" dirty="0" smtClean="0"/>
              <a:t>three ways</a:t>
            </a:r>
            <a:r>
              <a:rPr lang="en-US" sz="2400" dirty="0" smtClean="0"/>
              <a:t> that OMCGs and members participate in criminal activity.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798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rg_crim_money_laundering.png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862" r="-29862"/>
          <a:stretch>
            <a:fillRect/>
          </a:stretch>
        </p:blipFill>
        <p:spPr>
          <a:xfrm>
            <a:off x="-85486" y="634973"/>
            <a:ext cx="9687841" cy="5308026"/>
          </a:xfrm>
        </p:spPr>
      </p:pic>
    </p:spTree>
    <p:extLst>
      <p:ext uri="{BB962C8B-B14F-4D97-AF65-F5344CB8AC3E}">
        <p14:creationId xmlns:p14="http://schemas.microsoft.com/office/powerpoint/2010/main" val="1604041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dirty="0" smtClean="0"/>
              <a:t>OMCG structure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96535"/>
            <a:ext cx="7770813" cy="425702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1. Draw a diagram of a typical OMCG structure.</a:t>
            </a:r>
          </a:p>
          <a:p>
            <a:r>
              <a:rPr lang="en-US" sz="2800" dirty="0" smtClean="0"/>
              <a:t>2. Explain the significance of OMCG ‘</a:t>
            </a:r>
            <a:r>
              <a:rPr lang="en-US" sz="2800" dirty="0" err="1" smtClean="0"/>
              <a:t>colours</a:t>
            </a:r>
            <a:r>
              <a:rPr lang="en-US" sz="2800" dirty="0" smtClean="0"/>
              <a:t>’.</a:t>
            </a:r>
          </a:p>
          <a:p>
            <a:r>
              <a:rPr lang="en-US" sz="2800" dirty="0"/>
              <a:t>3</a:t>
            </a:r>
            <a:r>
              <a:rPr lang="en-US" sz="2800" dirty="0" smtClean="0"/>
              <a:t>. Why does rivalry exist between OMCGs?</a:t>
            </a:r>
            <a:endParaRPr lang="en-US" sz="2800" dirty="0"/>
          </a:p>
        </p:txBody>
      </p:sp>
      <p:pic>
        <p:nvPicPr>
          <p:cNvPr id="4" name="Picture 3" descr="bikergang385_166224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927" y="4311558"/>
            <a:ext cx="4889500" cy="234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593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smtClean="0"/>
              <a:t>Outlaw motorcycle gangs in Australia</a:t>
            </a:r>
            <a:endParaRPr lang="en-US" b="1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AU" u="sng" dirty="0">
                <a:effectLst/>
                <a:hlinkClick r:id="rId2"/>
              </a:rPr>
              <a:t>http://www.youtube.com/watch?v=J-</a:t>
            </a:r>
            <a:r>
              <a:rPr lang="en-AU" u="sng" dirty="0" smtClean="0">
                <a:effectLst/>
                <a:hlinkClick r:id="rId2"/>
              </a:rPr>
              <a:t>utlWoivu8</a:t>
            </a:r>
            <a:r>
              <a:rPr lang="en-AU" dirty="0">
                <a:effectLst/>
              </a:rPr>
              <a:t> </a:t>
            </a:r>
            <a:endParaRPr lang="en-AU" dirty="0" smtClean="0">
              <a:effectLst/>
            </a:endParaRPr>
          </a:p>
          <a:p>
            <a:r>
              <a:rPr lang="en-AU" dirty="0" smtClean="0">
                <a:effectLst/>
              </a:rPr>
              <a:t>9 </a:t>
            </a:r>
            <a:r>
              <a:rPr lang="en-AU" dirty="0">
                <a:effectLst/>
              </a:rPr>
              <a:t>mins</a:t>
            </a:r>
          </a:p>
          <a:p>
            <a:r>
              <a:rPr lang="en-AU" u="sng" dirty="0">
                <a:effectLst/>
                <a:hlinkClick r:id="rId3"/>
              </a:rPr>
              <a:t>http://www.youtube.com/watch?v=DoBzW4utCEg&amp;feature=</a:t>
            </a:r>
            <a:r>
              <a:rPr lang="en-AU" u="sng" dirty="0" smtClean="0">
                <a:effectLst/>
                <a:hlinkClick r:id="rId3"/>
              </a:rPr>
              <a:t>related</a:t>
            </a:r>
            <a:endParaRPr lang="en-AU" dirty="0" smtClean="0">
              <a:effectLst/>
            </a:endParaRPr>
          </a:p>
          <a:p>
            <a:pPr lvl="0"/>
            <a:r>
              <a:rPr lang="en-AU" dirty="0">
                <a:effectLst/>
              </a:rPr>
              <a:t>9 mins</a:t>
            </a:r>
          </a:p>
          <a:p>
            <a:r>
              <a:rPr lang="en-AU" u="sng" dirty="0" smtClean="0">
                <a:effectLst/>
                <a:hlinkClick r:id="rId4"/>
              </a:rPr>
              <a:t>http</a:t>
            </a:r>
            <a:r>
              <a:rPr lang="en-AU" u="sng" dirty="0">
                <a:effectLst/>
                <a:hlinkClick r:id="rId4"/>
              </a:rPr>
              <a:t>://www.youtube.com/watch?v=0jCW1sQHbQI&amp;feature=</a:t>
            </a:r>
            <a:r>
              <a:rPr lang="en-AU" u="sng" dirty="0" smtClean="0">
                <a:effectLst/>
                <a:hlinkClick r:id="rId4"/>
              </a:rPr>
              <a:t>related</a:t>
            </a:r>
            <a:endParaRPr lang="en-AU" dirty="0" smtClean="0">
              <a:effectLst/>
            </a:endParaRPr>
          </a:p>
          <a:p>
            <a:pPr lvl="0"/>
            <a:r>
              <a:rPr lang="en-AU" dirty="0">
                <a:effectLst/>
              </a:rPr>
              <a:t>9 mins</a:t>
            </a:r>
          </a:p>
          <a:p>
            <a:r>
              <a:rPr lang="en-AU" u="sng" dirty="0" smtClean="0">
                <a:effectLst/>
                <a:hlinkClick r:id="rId5"/>
              </a:rPr>
              <a:t>http</a:t>
            </a:r>
            <a:r>
              <a:rPr lang="en-AU" u="sng" dirty="0">
                <a:effectLst/>
                <a:hlinkClick r:id="rId5"/>
              </a:rPr>
              <a:t>://www.youtube.com/watch?v=t8Lnyj8X2Aw&amp;feature=</a:t>
            </a:r>
            <a:r>
              <a:rPr lang="en-AU" u="sng" dirty="0" smtClean="0">
                <a:effectLst/>
                <a:hlinkClick r:id="rId5"/>
              </a:rPr>
              <a:t>related</a:t>
            </a:r>
            <a:endParaRPr lang="en-AU" dirty="0" smtClean="0">
              <a:effectLst/>
            </a:endParaRPr>
          </a:p>
          <a:p>
            <a:pPr lvl="0"/>
            <a:r>
              <a:rPr lang="en-AU" dirty="0">
                <a:effectLst/>
              </a:rPr>
              <a:t>9 mins</a:t>
            </a:r>
          </a:p>
          <a:p>
            <a:r>
              <a:rPr lang="en-AU" u="sng" dirty="0" smtClean="0">
                <a:effectLst/>
                <a:hlinkClick r:id="rId6"/>
              </a:rPr>
              <a:t>http</a:t>
            </a:r>
            <a:r>
              <a:rPr lang="en-AU" u="sng" dirty="0">
                <a:effectLst/>
                <a:hlinkClick r:id="rId6"/>
              </a:rPr>
              <a:t>://www.youtube.com/watch?v=FvyRE-341wU&amp;feature=</a:t>
            </a:r>
            <a:r>
              <a:rPr lang="en-AU" u="sng" dirty="0" smtClean="0">
                <a:effectLst/>
                <a:hlinkClick r:id="rId6"/>
              </a:rPr>
              <a:t>related</a:t>
            </a:r>
            <a:endParaRPr lang="en-AU" dirty="0" smtClean="0">
              <a:effectLst/>
            </a:endParaRPr>
          </a:p>
          <a:p>
            <a:pPr lvl="0"/>
            <a:r>
              <a:rPr lang="en-AU" dirty="0">
                <a:effectLst/>
              </a:rPr>
              <a:t>9 mins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889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tory">
  <a:themeElements>
    <a:clrScheme name="Story">
      <a:dk1>
        <a:sysClr val="windowText" lastClr="000000"/>
      </a:dk1>
      <a:lt1>
        <a:sysClr val="window" lastClr="FFFFFF"/>
      </a:lt1>
      <a:dk2>
        <a:srgbClr val="212121"/>
      </a:dk2>
      <a:lt2>
        <a:srgbClr val="CDD4D7"/>
      </a:lt2>
      <a:accent1>
        <a:srgbClr val="1D86CD"/>
      </a:accent1>
      <a:accent2>
        <a:srgbClr val="732E9A"/>
      </a:accent2>
      <a:accent3>
        <a:srgbClr val="B50B1B"/>
      </a:accent3>
      <a:accent4>
        <a:srgbClr val="E8950E"/>
      </a:accent4>
      <a:accent5>
        <a:srgbClr val="55992B"/>
      </a:accent5>
      <a:accent6>
        <a:srgbClr val="2C9C89"/>
      </a:accent6>
      <a:hlink>
        <a:srgbClr val="EC4D4D"/>
      </a:hlink>
      <a:folHlink>
        <a:srgbClr val="F8CE8A"/>
      </a:folHlink>
    </a:clrScheme>
    <a:fontScheme name="Story">
      <a:maj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Ｐ明朝"/>
        <a:font script="Hans" typeface="宋体"/>
        <a:font script="Hant" typeface="新細明體"/>
      </a:minorFont>
    </a:fontScheme>
    <a:fmtScheme name="Story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10000"/>
                <a:satMod val="150000"/>
                <a:lumMod val="120000"/>
              </a:schemeClr>
              <a:schemeClr val="phClr">
                <a:satMod val="350000"/>
                <a:lumMod val="150000"/>
              </a:schemeClr>
            </a:duotone>
          </a:blip>
          <a:tile tx="0" ty="0" sx="20000" sy="20000" flip="none" algn="ctr"/>
        </a:blipFill>
        <a:gradFill rotWithShape="1">
          <a:gsLst>
            <a:gs pos="0">
              <a:schemeClr val="phClr">
                <a:shade val="20000"/>
                <a:satMod val="130000"/>
              </a:schemeClr>
            </a:gs>
            <a:gs pos="50000">
              <a:schemeClr val="phClr">
                <a:shade val="90000"/>
                <a:satMod val="130000"/>
              </a:schemeClr>
            </a:gs>
            <a:gs pos="100000">
              <a:schemeClr val="phClr">
                <a:shade val="100000"/>
                <a:satMod val="200000"/>
                <a:lumMod val="120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2100000" sx="104000" sy="104000" algn="br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127000" dist="63500" dir="5400000" sx="103000" sy="103000" rotWithShape="0">
              <a:srgbClr val="000000">
                <a:alpha val="75000"/>
              </a:srgbClr>
            </a:outerShdw>
          </a:effectLst>
          <a:scene3d>
            <a:camera prst="perspectiveFront" fov="3000000"/>
            <a:lightRig rig="balanced" dir="t">
              <a:rot lat="0" lon="0" rev="18000000"/>
            </a:lightRig>
          </a:scene3d>
          <a:sp3d prstMaterial="plastic">
            <a:bevelT w="25400" h="50800" prst="angl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2">
            <a:duotone>
              <a:schemeClr val="phClr">
                <a:shade val="10000"/>
                <a:satMod val="150000"/>
              </a:schemeClr>
              <a:schemeClr val="phClr">
                <a:tint val="60000"/>
                <a:satMod val="4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Story.thmx</Template>
  <TotalTime>68</TotalTime>
  <Words>372</Words>
  <Application>Microsoft Macintosh PowerPoint</Application>
  <PresentationFormat>On-screen Show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Story</vt:lpstr>
      <vt:lpstr>OMCGs</vt:lpstr>
      <vt:lpstr>This lesson</vt:lpstr>
      <vt:lpstr>Outlaw Motorcycle Gangs in Australia </vt:lpstr>
      <vt:lpstr>PowerPoint Presentation</vt:lpstr>
      <vt:lpstr>Discussion point:  Codes of conduct</vt:lpstr>
      <vt:lpstr>OMCGs and organised crime</vt:lpstr>
      <vt:lpstr>PowerPoint Presentation</vt:lpstr>
      <vt:lpstr>OMCG structure</vt:lpstr>
      <vt:lpstr>Outlaw motorcycle gangs in Australia</vt:lpstr>
      <vt:lpstr>Other activities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OMCGs</dc:title>
  <dc:creator>Jacqueline Perl</dc:creator>
  <cp:lastModifiedBy>Jacqueline Perl</cp:lastModifiedBy>
  <cp:revision>8</cp:revision>
  <dcterms:created xsi:type="dcterms:W3CDTF">2011-08-18T10:26:31Z</dcterms:created>
  <dcterms:modified xsi:type="dcterms:W3CDTF">2011-08-18T11:35:08Z</dcterms:modified>
</cp:coreProperties>
</file>